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71" r:id="rId8"/>
    <p:sldId id="270" r:id="rId9"/>
    <p:sldId id="263" r:id="rId10"/>
    <p:sldId id="272" r:id="rId11"/>
    <p:sldId id="273" r:id="rId12"/>
    <p:sldId id="265" r:id="rId13"/>
    <p:sldId id="274" r:id="rId14"/>
    <p:sldId id="264" r:id="rId15"/>
    <p:sldId id="267" r:id="rId16"/>
    <p:sldId id="275" r:id="rId17"/>
    <p:sldId id="262" r:id="rId18"/>
    <p:sldId id="266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12C363-6373-4791-99DE-3CCDD6A67E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9088A9-688C-494E-B5D5-F740B10BE0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10.2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Parametric and Polar Curves;  Conic Sections</a:t>
            </a:r>
          </a:p>
          <a:p>
            <a:r>
              <a:rPr lang="en-US" dirty="0" smtClean="0"/>
              <a:t>“Polar Coordinates”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Sketch the graph of r = sin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in polar </a:t>
                </a:r>
                <a:r>
                  <a:rPr lang="en-US" dirty="0"/>
                  <a:t>coordinates by plotting points.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62560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you plot these points,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they form a circle like we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found on the previous slide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through substitution.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5" y="1777653"/>
            <a:ext cx="8229600" cy="152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75" y="3886200"/>
            <a:ext cx="24655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1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Tests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Testing for symmetry in polar form is similar to testing for symmetry in rectangular form, using substitution. </a:t>
                </a:r>
              </a:p>
              <a:p>
                <a:pPr lvl="1"/>
                <a:r>
                  <a:rPr lang="en-US" u="sng" dirty="0" smtClean="0">
                    <a:solidFill>
                      <a:srgbClr val="FF0000"/>
                    </a:solidFill>
                  </a:rPr>
                  <a:t>Polar (x) axis symmetry </a:t>
                </a:r>
                <a:r>
                  <a:rPr lang="en-US" dirty="0" smtClean="0"/>
                  <a:t>is similar to x-axis symmetry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If f(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/>
                  <a:t>then the curve is symmetric about the polar axis.</a:t>
                </a:r>
              </a:p>
              <a:p>
                <a:pPr lvl="1"/>
                <a:r>
                  <a:rPr lang="en-US" u="sng" dirty="0" smtClean="0">
                    <a:solidFill>
                      <a:srgbClr val="FF0000"/>
                    </a:solidFill>
                  </a:rPr>
                  <a:t>Y-axis symmetry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 f(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= f(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lang="en-US" u="sng" dirty="0" smtClean="0">
                    <a:solidFill>
                      <a:srgbClr val="FF0000"/>
                    </a:solidFill>
                  </a:rPr>
                  <a:t>Pole (origin) symmetry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 f(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= f(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			                           or (r,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 = (-r,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95600"/>
            <a:ext cx="1270000" cy="12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02" y="4495800"/>
            <a:ext cx="1059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1010771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2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 Symmetry Tests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0474"/>
            <a:ext cx="91059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Sketch the graph of r = cos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dirty="0" smtClean="0"/>
                  <a:t> in polar coordinates.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1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First, graph in rectangular coordinates.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Note how r varies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varies to sketch the graph in polar coordinates.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1"/>
                <a:ext cx="8229600" cy="4724400"/>
              </a:xfrm>
              <a:blipFill rotWithShape="1">
                <a:blip r:embed="rId3"/>
                <a:stretch>
                  <a:fillRect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68967"/>
            <a:ext cx="2203450" cy="19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73931"/>
            <a:ext cx="7372350" cy="167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6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8 &amp;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examples 8 &amp; 9 on </a:t>
            </a:r>
            <a:r>
              <a:rPr lang="en-US" dirty="0" err="1" smtClean="0"/>
              <a:t>pg</a:t>
            </a:r>
            <a:r>
              <a:rPr lang="en-US" dirty="0" smtClean="0"/>
              <a:t> 711-712 and we will go through it in class tomorrow.  Do I need to have a quiz to make sure you did it?</a:t>
            </a:r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1.  Check for symmetry (saves so many steps)</a:t>
            </a:r>
          </a:p>
          <a:p>
            <a:pPr lvl="1"/>
            <a:r>
              <a:rPr lang="en-US" dirty="0" smtClean="0"/>
              <a:t>2.  Rewrite equation in rectangular form</a:t>
            </a:r>
          </a:p>
          <a:p>
            <a:pPr lvl="1"/>
            <a:r>
              <a:rPr lang="en-US" dirty="0" smtClean="0"/>
              <a:t>3.  Graph the equation in rectangular coordinates</a:t>
            </a:r>
          </a:p>
          <a:p>
            <a:pPr lvl="1"/>
            <a:r>
              <a:rPr lang="en-US" dirty="0" smtClean="0"/>
              <a:t>4.  Use #3 to produce polar curve</a:t>
            </a:r>
          </a:p>
          <a:p>
            <a:pPr lvl="1"/>
            <a:r>
              <a:rPr lang="en-US" dirty="0" smtClean="0"/>
              <a:t>5.  Use symmetry in #1 to reflect appropriately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of Circles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If a is a positive constant and the equation is in the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  following forms, t</a:t>
                </a:r>
                <a:r>
                  <a:rPr lang="en-US" dirty="0" smtClean="0"/>
                  <a:t>hen the graph is a circle.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 = a is the basic example from slide #8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r = 2a cos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has polar axis symmetry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                           since </a:t>
                </a:r>
                <a:r>
                  <a:rPr lang="en-US" dirty="0"/>
                  <a:t>2a cos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2a cos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(−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r = 2a sin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has y-axis symmetry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since 2a 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r = 2a sin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Families</a:t>
                </a:r>
              </a:p>
              <a:p>
                <a:endParaRPr lang="en-US" dirty="0"/>
              </a:p>
              <a:p>
                <a:pPr marL="118872" indent="0">
                  <a:buNone/>
                </a:pPr>
                <a:r>
                  <a:rPr lang="en-US" dirty="0" smtClean="0"/>
                  <a:t>                                                                                  NOTE: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                                                                               a = radius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1"/>
            <a:ext cx="919315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92974"/>
            <a:ext cx="919315" cy="119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6390"/>
            <a:ext cx="919315" cy="129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0006"/>
            <a:ext cx="2819400" cy="17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7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of Rose Curves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75191"/>
                <a:ext cx="8839200" cy="462560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3000" dirty="0" smtClean="0"/>
                  <a:t>If a &gt;0 and the equation is in the following forms, then the graph is a rose curve.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r = a </a:t>
                </a:r>
                <a:r>
                  <a:rPr lang="en-US" dirty="0">
                    <a:solidFill>
                      <a:srgbClr val="FF0000"/>
                    </a:solidFill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has polar axis </a:t>
                </a:r>
                <a:r>
                  <a:rPr lang="en-US" dirty="0" smtClean="0"/>
                  <a:t>symmetry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r </a:t>
                </a:r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sin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has y-axis symmetry</a:t>
                </a:r>
              </a:p>
              <a:p>
                <a:r>
                  <a:rPr lang="en-US" u="sng" dirty="0" smtClean="0"/>
                  <a:t>Number  of petals</a:t>
                </a:r>
              </a:p>
              <a:p>
                <a:pPr lvl="1"/>
                <a:r>
                  <a:rPr lang="en-US" dirty="0" smtClean="0"/>
                  <a:t>If n is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odd</a:t>
                </a:r>
                <a:r>
                  <a:rPr lang="en-US" dirty="0" smtClean="0"/>
                  <a:t>, the rose consists of n equally spaced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petals </a:t>
                </a:r>
                <a:r>
                  <a:rPr lang="en-US" dirty="0" smtClean="0"/>
                  <a:t>of radius a.</a:t>
                </a:r>
              </a:p>
              <a:p>
                <a:pPr lvl="1"/>
                <a:r>
                  <a:rPr lang="en-US" dirty="0" smtClean="0"/>
                  <a:t>If n is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even</a:t>
                </a:r>
                <a:r>
                  <a:rPr lang="en-US" dirty="0" smtClean="0"/>
                  <a:t>, the rose consists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2n</a:t>
                </a:r>
                <a:r>
                  <a:rPr lang="en-US" dirty="0" smtClean="0"/>
                  <a:t> equally spaced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petals </a:t>
                </a:r>
                <a:r>
                  <a:rPr lang="en-US" dirty="0" smtClean="0"/>
                  <a:t>of radius a.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err="1" smtClean="0"/>
                  <a:t>Asdf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err="1" smtClean="0"/>
                  <a:t>Jhjhgh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err="1" smtClean="0"/>
                  <a:t>Jkgbj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err="1" smtClean="0"/>
                  <a:t>Jhg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A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err="1" smtClean="0"/>
                  <a:t>Af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75191"/>
                <a:ext cx="8839200" cy="4625609"/>
              </a:xfrm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4572000" y="2121025"/>
            <a:ext cx="3048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216674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ame reason as circles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382000" cy="324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8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Families of </a:t>
            </a:r>
            <a:r>
              <a:rPr lang="en-US" dirty="0" err="1" smtClean="0"/>
              <a:t>Cardiods</a:t>
            </a:r>
            <a:r>
              <a:rPr lang="en-US" dirty="0" smtClean="0"/>
              <a:t> and </a:t>
            </a:r>
            <a:r>
              <a:rPr lang="en-US" dirty="0" err="1" smtClean="0"/>
              <a:t>Limacons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Equations with any of the four forms listed below with a&gt;0 and b&gt;0 represent polar curves called </a:t>
                </a:r>
                <a:r>
                  <a:rPr lang="en-US" dirty="0" err="1" smtClean="0"/>
                  <a:t>limacons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r = a +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bcos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 = a - </a:t>
                </a:r>
                <a:r>
                  <a:rPr lang="en-US" dirty="0" err="1">
                    <a:solidFill>
                      <a:srgbClr val="FF0000"/>
                    </a:solidFill>
                  </a:rPr>
                  <a:t>bcos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have polar axis symmetry.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r = a +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bsin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 = a -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bsin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have y-axis symmetry.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err="1" smtClean="0"/>
                  <a:t>Limacons</a:t>
                </a:r>
                <a:r>
                  <a:rPr lang="en-US" dirty="0" smtClean="0"/>
                  <a:t> </a:t>
                </a:r>
                <a:r>
                  <a:rPr lang="en-US" dirty="0"/>
                  <a:t>have four possible shapes </a:t>
                </a:r>
                <a:r>
                  <a:rPr lang="en-US" dirty="0">
                    <a:solidFill>
                      <a:srgbClr val="FF0000"/>
                    </a:solidFill>
                  </a:rPr>
                  <a:t>determined by the ratio a/b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endParaRPr lang="en-US" dirty="0" smtClean="0"/>
              </a:p>
              <a:p>
                <a:pPr marL="118872" indent="0">
                  <a:buNone/>
                </a:pPr>
                <a:r>
                  <a:rPr lang="en-US" dirty="0" err="1" smtClean="0"/>
                  <a:t>sd</a:t>
                </a:r>
                <a:endParaRPr lang="en-US" dirty="0" smtClean="0"/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318" r="-1259" b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798"/>
            <a:ext cx="7162800" cy="264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of Spirals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spiral is a </a:t>
            </a:r>
            <a:r>
              <a:rPr lang="en-US" dirty="0" smtClean="0">
                <a:solidFill>
                  <a:srgbClr val="FF0000"/>
                </a:solidFill>
              </a:rPr>
              <a:t>curve that coils around a central point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Spirals generally have “left-hand” and “right-hand” versions that coil in opposite directions depending on the restrictions on the polar angle and the signs of constants that appear in the equations.</a:t>
            </a:r>
          </a:p>
          <a:p>
            <a:r>
              <a:rPr lang="en-US" dirty="0" smtClean="0"/>
              <a:t>Below are some of the more common types of spirals, but you will not be tested on spirals.</a:t>
            </a:r>
          </a:p>
          <a:p>
            <a:endParaRPr lang="en-US" dirty="0"/>
          </a:p>
          <a:p>
            <a:r>
              <a:rPr lang="en-US" dirty="0" err="1" smtClean="0"/>
              <a:t>Df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417576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3455"/>
            <a:ext cx="4191000" cy="192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4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Spirals in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Spirals of many kinds occur in nature:  the shell of a nautilus, sailor’s rope, flowers, tusks, galaxies, etc.</a:t>
            </a:r>
            <a:endParaRPr lang="en-US" dirty="0"/>
          </a:p>
        </p:txBody>
      </p:sp>
      <p:pic>
        <p:nvPicPr>
          <p:cNvPr id="6146" name="Picture 2" descr="C:\Users\dlewis\AppData\Local\Microsoft\Windows\Temporary Internet Files\Content.Outlook\B2XPJWPL\100MEDIA$IMAG1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21496"/>
            <a:ext cx="5867400" cy="35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Golden Gate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25609"/>
          </a:xfrm>
        </p:spPr>
        <p:txBody>
          <a:bodyPr/>
          <a:lstStyle/>
          <a:p>
            <a:r>
              <a:rPr lang="en-US" dirty="0"/>
              <a:t>I recently biked across the Golden Gate bridge from San </a:t>
            </a:r>
            <a:r>
              <a:rPr lang="en-US" dirty="0" smtClean="0"/>
              <a:t>Francisco to Sausalito and Tiburon.  This picture is on the ferry back to San Francisco.</a:t>
            </a:r>
            <a:r>
              <a:rPr lang="en-US" dirty="0"/>
              <a:t> </a:t>
            </a:r>
          </a:p>
        </p:txBody>
      </p:sp>
      <p:pic>
        <p:nvPicPr>
          <p:cNvPr id="5122" name="Picture 2" descr="C:\Users\dlewis\AppData\Local\Microsoft\Windows\Temporary Internet Files\Content.Outlook\B2XPJWPL\100MEDIA$IMAG1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5181600" cy="31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Sometimes, a point has an “affinity” for a fixed point, such as a planet moving in an orbit under the central attraction of the Sun.</a:t>
            </a:r>
          </a:p>
          <a:p>
            <a:endParaRPr lang="en-US" dirty="0" smtClean="0"/>
          </a:p>
          <a:p>
            <a:r>
              <a:rPr lang="en-US" dirty="0" smtClean="0"/>
              <a:t>In such cases, the path is best described by its </a:t>
            </a:r>
            <a:r>
              <a:rPr lang="en-US" dirty="0" smtClean="0">
                <a:solidFill>
                  <a:srgbClr val="FF0000"/>
                </a:solidFill>
              </a:rPr>
              <a:t>angular direction and distance from the fixed point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Coordinate Systems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71970"/>
            <a:ext cx="4038600" cy="242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Origin = (0,0) =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pole</a:t>
                </a:r>
              </a:p>
              <a:p>
                <a:endParaRPr lang="en-US" dirty="0"/>
              </a:p>
              <a:p>
                <a:r>
                  <a:rPr lang="en-US" dirty="0" smtClean="0"/>
                  <a:t>Ray emanating from the pole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Polar axis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P(r,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pair of polar coordinates where: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r = radial coordinate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angular coordinate</a:t>
                </a:r>
              </a:p>
              <a:p>
                <a:pPr lvl="2"/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Remember, to sweep out clockwise requires -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t="-922" r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Relationship Between Polar </a:t>
                </a:r>
                <a:r>
                  <a:rPr lang="en-US" dirty="0">
                    <a:solidFill>
                      <a:srgbClr val="FF0000"/>
                    </a:solidFill>
                  </a:rPr>
                  <a:t>P(r,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Rectangular 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Coordinates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Sometimes, we may need to switch from one form to the other.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This can be done by “superimposing” a rectangular (</a:t>
            </a:r>
            <a:r>
              <a:rPr lang="en-US" dirty="0" err="1" smtClean="0"/>
              <a:t>x,y</a:t>
            </a:r>
            <a:r>
              <a:rPr lang="en-US" dirty="0" smtClean="0"/>
              <a:t>) coordinate plane on top of a polar coordinate plane.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038600" cy="29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Converting </a:t>
                </a:r>
                <a:r>
                  <a:rPr lang="en-US" dirty="0"/>
                  <a:t>Between Polar </a:t>
                </a:r>
                <a:r>
                  <a:rPr lang="en-US" dirty="0">
                    <a:solidFill>
                      <a:srgbClr val="FF0000"/>
                    </a:solidFill>
                  </a:rPr>
                  <a:t>P(r,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and Rectangular (</a:t>
                </a:r>
                <a:r>
                  <a:rPr lang="en-US" dirty="0" err="1"/>
                  <a:t>x,y</a:t>
                </a:r>
                <a:r>
                  <a:rPr lang="en-US" dirty="0"/>
                  <a:t>) Coordinates</a:t>
                </a:r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600200"/>
                <a:ext cx="4572000" cy="50927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Polar to Rectangular </a:t>
                </a:r>
                <a:r>
                  <a:rPr lang="en-US" sz="2400" dirty="0" smtClean="0"/>
                  <a:t>conversion uses the idea of the unit circle where x is the adjacent leg (cos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and y is the opposite leg (sin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/>
                  <a:t>) </a:t>
                </a:r>
                <a:r>
                  <a:rPr lang="en-US" sz="2400" dirty="0" smtClean="0"/>
                  <a:t>.  When the radius is not r = 1, then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Rectangular to Polar </a:t>
                </a:r>
                <a:r>
                  <a:rPr lang="en-US" sz="2400" dirty="0" smtClean="0"/>
                  <a:t>conversion uses the Pythagorean Theorem and the fact that tan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/>
                  <a:t> is the </a:t>
                </a:r>
                <a:r>
                  <a:rPr lang="en-US" sz="2400" dirty="0" smtClean="0"/>
                  <a:t>ratio </a:t>
                </a:r>
                <a:r>
                  <a:rPr lang="en-US" sz="2400" dirty="0" smtClean="0"/>
                  <a:t>of the opposite leg (y) over the adjacent leg (x).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600200"/>
                <a:ext cx="4572000" cy="5092700"/>
              </a:xfrm>
              <a:blipFill rotWithShape="1">
                <a:blip r:embed="rId3"/>
                <a:stretch>
                  <a:fillRect t="-120" r="-2400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02" y="5754818"/>
            <a:ext cx="4102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69" y="2209801"/>
            <a:ext cx="4038600" cy="319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3903802"/>
            <a:ext cx="3733800" cy="6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733800" y="6477000"/>
            <a:ext cx="109855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in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an equation in r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, graph in polar coordinates = all of the points with at least one pair of (r,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) that satisfy the equation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118872" indent="0">
                  <a:buNone/>
                </a:pPr>
                <a:endParaRPr lang="en-US" dirty="0" smtClean="0"/>
              </a:p>
              <a:p>
                <a:r>
                  <a:rPr lang="en-US" dirty="0"/>
                  <a:t>Some easier examples are:</a:t>
                </a:r>
              </a:p>
              <a:p>
                <a:pPr lvl="2"/>
                <a:r>
                  <a:rPr lang="en-US" dirty="0"/>
                  <a:t>r = constant radius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constant </a:t>
                </a:r>
                <a:r>
                  <a:rPr lang="en-US" dirty="0" smtClean="0"/>
                  <a:t>angle</a:t>
                </a:r>
              </a:p>
              <a:p>
                <a:pPr marL="118872" indent="0">
                  <a:buNone/>
                </a:pPr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7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Graphs </a:t>
            </a:r>
            <a:r>
              <a:rPr lang="en-US" dirty="0"/>
              <a:t>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773238"/>
            <a:ext cx="4724400" cy="4624387"/>
          </a:xfrm>
        </p:spPr>
        <p:txBody>
          <a:bodyPr>
            <a:normAutofit/>
          </a:bodyPr>
          <a:lstStyle/>
          <a:p>
            <a:r>
              <a:rPr lang="en-US" dirty="0"/>
              <a:t>r = constant radius example:    </a:t>
            </a:r>
            <a:r>
              <a:rPr lang="en-US" dirty="0" smtClean="0"/>
              <a:t>         </a:t>
            </a:r>
            <a:r>
              <a:rPr lang="en-US" dirty="0"/>
              <a:t>r = </a:t>
            </a:r>
            <a:r>
              <a:rPr lang="en-US" dirty="0" smtClean="0"/>
              <a:t>1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(means every point that is one away from the pole)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72000" y="1773238"/>
                <a:ext cx="4572000" cy="462438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constant angle example: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(means every point that has an angular direction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from the pole)</a:t>
                </a:r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0" y="1773238"/>
                <a:ext cx="4572000" cy="4624387"/>
              </a:xfrm>
              <a:blipFill rotWithShape="1">
                <a:blip r:embed="rId2"/>
                <a:stretch>
                  <a:fillRect l="-1600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91635"/>
            <a:ext cx="18296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16" y="5001185"/>
            <a:ext cx="1734471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3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Sketch the graph of r = sin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in polar coordinates.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u="sng" dirty="0" smtClean="0"/>
                  <a:t>Solution</a:t>
                </a:r>
                <a:r>
                  <a:rPr lang="en-US" dirty="0" smtClean="0"/>
                  <a:t>:   </a:t>
                </a:r>
                <a:r>
                  <a:rPr lang="en-US" sz="2400" dirty="0" smtClean="0"/>
                  <a:t>We can either do this by using substitution or by plotting points.  I find substitution to be more </a:t>
                </a:r>
                <a:r>
                  <a:rPr lang="en-US" sz="2400" dirty="0" smtClean="0"/>
                  <a:t>efficient.</a:t>
                </a:r>
              </a:p>
              <a:p>
                <a:pPr marL="118872" indent="0">
                  <a:buNone/>
                </a:pPr>
                <a:endParaRPr lang="en-US" sz="2400" dirty="0" smtClean="0"/>
              </a:p>
              <a:p>
                <a:r>
                  <a:rPr lang="en-US" dirty="0" smtClean="0"/>
                  <a:t>1.  </a:t>
                </a:r>
                <a:r>
                  <a:rPr lang="en-US" u="sng" dirty="0" smtClean="0"/>
                  <a:t>Substitution</a:t>
                </a:r>
              </a:p>
              <a:p>
                <a:pPr lvl="1"/>
                <a:r>
                  <a:rPr lang="en-US" dirty="0" smtClean="0"/>
                  <a:t>Given    r </a:t>
                </a:r>
                <a:r>
                  <a:rPr lang="en-US" dirty="0"/>
                  <a:t>= sin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	</a:t>
                </a:r>
                <a:r>
                  <a:rPr lang="en-US" dirty="0" smtClean="0"/>
                  <a:t>	</a:t>
                </a:r>
                <a:r>
                  <a:rPr lang="en-US" sz="2400" dirty="0" smtClean="0"/>
                  <a:t>multiply </a:t>
                </a:r>
                <a:r>
                  <a:rPr lang="en-US" sz="2400" dirty="0" smtClean="0"/>
                  <a:t>both sides by r</a:t>
                </a:r>
              </a:p>
              <a:p>
                <a:pPr lvl="1"/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= r 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	</a:t>
                </a:r>
                <a:r>
                  <a:rPr lang="en-US" sz="2400" dirty="0" smtClean="0"/>
                  <a:t>substitute</a:t>
                </a:r>
                <a:r>
                  <a:rPr lang="en-US" dirty="0" smtClean="0"/>
                  <a:t>	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= y			</a:t>
                </a:r>
                <a:r>
                  <a:rPr lang="en-US" sz="2400" dirty="0" smtClean="0"/>
                  <a:t>and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- </a:t>
                </a:r>
                <a:r>
                  <a:rPr lang="en-US" dirty="0"/>
                  <a:t>y</a:t>
                </a:r>
                <a:r>
                  <a:rPr lang="en-US" dirty="0" smtClean="0"/>
                  <a:t> = 0			</a:t>
                </a:r>
                <a:r>
                  <a:rPr lang="en-US" sz="2400" dirty="0" smtClean="0"/>
                  <a:t>subtract y from both sides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y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= 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		</a:t>
                </a:r>
                <a:r>
                  <a:rPr lang="en-US" sz="2400" dirty="0" smtClean="0"/>
                  <a:t>complete the square w/(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b="0" i="1" baseline="30000" smtClean="0">
                        <a:latin typeface="Cambria Math"/>
                      </a:rPr>
                      <m:t>2</m:t>
                    </m:r>
                  </m:oMath>
                </a14:m>
                <a:endParaRPr lang="en-US" sz="2400" baseline="30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sz="2600" dirty="0" smtClean="0"/>
                  <a:t>factor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This is a circle with center (0,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 and radius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81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7" y="3377453"/>
            <a:ext cx="1371600" cy="3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2" y="3733800"/>
            <a:ext cx="1514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388</TotalTime>
  <Words>1041</Words>
  <Application>Microsoft Office PowerPoint</Application>
  <PresentationFormat>On-screen Show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Section 10.2</vt:lpstr>
      <vt:lpstr>All graphics are attributed to:</vt:lpstr>
      <vt:lpstr>Introduction</vt:lpstr>
      <vt:lpstr>Polar Coordinate Systems</vt:lpstr>
      <vt:lpstr>Relationship Between Polar P(r,θ) and Rectangular (x,y) Coordinates</vt:lpstr>
      <vt:lpstr>Converting Between Polar P(r,θ) and Rectangular (x,y) Coordinates</vt:lpstr>
      <vt:lpstr>Graphs in Polar Coordinates</vt:lpstr>
      <vt:lpstr>Examples of Graphs in Polar Coordinates</vt:lpstr>
      <vt:lpstr>Sketch the graph of r = sin θ in polar coordinates.</vt:lpstr>
      <vt:lpstr>Sketch the graph of r = sin θ in polar coordinates by plotting points.</vt:lpstr>
      <vt:lpstr>Symmetry Tests</vt:lpstr>
      <vt:lpstr>Formal Symmetry Tests Theorem</vt:lpstr>
      <vt:lpstr>Sketch the graph of r = cos 2θ in polar coordinates.</vt:lpstr>
      <vt:lpstr>Examples 8 &amp; 9</vt:lpstr>
      <vt:lpstr>Families of Circles</vt:lpstr>
      <vt:lpstr>Families of Rose Curves</vt:lpstr>
      <vt:lpstr>Families of Cardiods and Limacons</vt:lpstr>
      <vt:lpstr>Families of Spirals</vt:lpstr>
      <vt:lpstr>Spirals in Nature</vt:lpstr>
      <vt:lpstr>Golden Gate Bridge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10.2</dc:title>
  <dc:creator>Lewis, Deborah</dc:creator>
  <cp:lastModifiedBy>Lewis, Deborah</cp:lastModifiedBy>
  <cp:revision>24</cp:revision>
  <dcterms:created xsi:type="dcterms:W3CDTF">2014-08-26T18:25:05Z</dcterms:created>
  <dcterms:modified xsi:type="dcterms:W3CDTF">2014-09-30T18:41:52Z</dcterms:modified>
</cp:coreProperties>
</file>